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1813" autoAdjust="0"/>
  </p:normalViewPr>
  <p:slideViewPr>
    <p:cSldViewPr snapToGrid="0">
      <p:cViewPr>
        <p:scale>
          <a:sx n="60" d="100"/>
          <a:sy n="60" d="100"/>
        </p:scale>
        <p:origin x="109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E55837-D6B0-4FBB-A831-2F55DC586F73}" type="datetimeFigureOut">
              <a:rPr lang="en-US" smtClean="0"/>
              <a:t>8/7/2020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ABB90D-771A-4192-BD62-7669FFDF6FA4}" type="slidenum">
              <a:rPr lang="en-US" smtClean="0"/>
              <a:t>‹#›</a:t>
            </a:fld>
            <a:endParaRPr lang="en-US"/>
          </a:p>
        </p:txBody>
      </p:sp>
    </p:spTree>
    <p:extLst>
      <p:ext uri="{BB962C8B-B14F-4D97-AF65-F5344CB8AC3E}">
        <p14:creationId xmlns:p14="http://schemas.microsoft.com/office/powerpoint/2010/main" val="10390675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presentation will discuss the police brutality portrayed in </a:t>
            </a:r>
            <a:r>
              <a:rPr lang="en-US" smtClean="0"/>
              <a:t>a film.</a:t>
            </a:r>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1</a:t>
            </a:fld>
            <a:endParaRPr lang="en-US"/>
          </a:p>
        </p:txBody>
      </p:sp>
    </p:spTree>
    <p:extLst>
      <p:ext uri="{BB962C8B-B14F-4D97-AF65-F5344CB8AC3E}">
        <p14:creationId xmlns:p14="http://schemas.microsoft.com/office/powerpoint/2010/main" val="17031692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Police brutality is a public right violation where the police force uses excessive force against their citizens. Therefore, in the United States, the use of excessive force by police has been increasing significantly over the years with the Black Americans being the main victims.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Furthermore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it is one of the sternest human rights abuses in </a:t>
            </a:r>
            <a:r>
              <a:rPr lang="en-US" sz="1200">
                <a:effectLst/>
                <a:latin typeface="Times New Roman" panose="02020603050405020304" pitchFamily="18" charset="0"/>
                <a:ea typeface="Calibri" panose="020F0502020204030204" pitchFamily="34" charset="0"/>
                <a:cs typeface="Times New Roman" panose="02020603050405020304" pitchFamily="18" charset="0"/>
              </a:rPr>
              <a:t>the </a:t>
            </a:r>
            <a:r>
              <a:rPr lang="en-US" sz="1200" smtClean="0">
                <a:effectLst/>
                <a:latin typeface="Times New Roman" panose="02020603050405020304" pitchFamily="18" charset="0"/>
                <a:ea typeface="Calibri" panose="020F0502020204030204" pitchFamily="34" charset="0"/>
                <a:cs typeface="Times New Roman" panose="02020603050405020304" pitchFamily="18" charset="0"/>
              </a:rPr>
              <a:t>US.A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Due to the devastating hurdles to accountability, police officers involved in brutal activities have managed to escape justice and thus repeating the same mistakes. Although the message passed is that officers are above the law, that makes citizens be resilient and start fighting for their justice in their way. Families have suffered trying to get justice.</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2</a:t>
            </a:fld>
            <a:endParaRPr lang="en-US"/>
          </a:p>
        </p:txBody>
      </p:sp>
    </p:spTree>
    <p:extLst>
      <p:ext uri="{BB962C8B-B14F-4D97-AF65-F5344CB8AC3E}">
        <p14:creationId xmlns:p14="http://schemas.microsoft.com/office/powerpoint/2010/main" val="15624702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Police officers are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citizens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like any other person who are given authority, duties and powers on a contractual basis. Therefore, they are required to enforce the law and ensure every individual is safe and secured. However, majority of them uses excess force and perform actions that are beyond their responsibilities hence harming people they should protect. Unjustified shootings are performed and thus making families suffer for the loss of their innocent loved ones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Worden 151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0. Also, through severe beatings families undergo the cost of treatment for things that can be avoided. At the same time, citizens are treated roughly by people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they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expect to get refuge from and help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Through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choking, individuals might incur injuries or even death.</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3</a:t>
            </a:fld>
            <a:endParaRPr lang="en-US"/>
          </a:p>
        </p:txBody>
      </p:sp>
    </p:spTree>
    <p:extLst>
      <p:ext uri="{BB962C8B-B14F-4D97-AF65-F5344CB8AC3E}">
        <p14:creationId xmlns:p14="http://schemas.microsoft.com/office/powerpoint/2010/main" val="41684776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Police use of excessive force can be triggered by the subculture of policing because when officers are new in the system, they tend to follow the standards and behavior of police and traditions thus affecting who they are. Officers to be imitated are senior and hence follow their superior’s commands which failure to that leads to either job loss or criticism. Also, another thing influencing police officers is the situation in which they interact with citizens because in some way the public resists physically from arrest making the police to use excessive force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Worden 151</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Racism</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can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also influence because some officer is raised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with fear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of other races especially the African Americans.</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4</a:t>
            </a:fld>
            <a:endParaRPr lang="en-US"/>
          </a:p>
        </p:txBody>
      </p:sp>
    </p:spTree>
    <p:extLst>
      <p:ext uri="{BB962C8B-B14F-4D97-AF65-F5344CB8AC3E}">
        <p14:creationId xmlns:p14="http://schemas.microsoft.com/office/powerpoint/2010/main" val="42108177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film has described how police officers use excessive force and shootings without a clear vision of if the victims were a threat. A white police officer was spotted shooting a black woman,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Jefferson inside their home in Texas (Bloomberg QuickTake). Although the woman was watching over her nephew who was eight years old, the police were going to respond towards a call which was made by a neighbor about an open front door. Furthermore, the police performed a search and after seeing a woman in the outside of the window they shouted to inform her to raise hands. However, the officers had no time to perceive a threat.</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5</a:t>
            </a:fld>
            <a:endParaRPr lang="en-US"/>
          </a:p>
        </p:txBody>
      </p:sp>
    </p:spTree>
    <p:extLst>
      <p:ext uri="{BB962C8B-B14F-4D97-AF65-F5344CB8AC3E}">
        <p14:creationId xmlns:p14="http://schemas.microsoft.com/office/powerpoint/2010/main" val="3938232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According to the video released by the department of police, it presented the place where the shooter performed the act. The officer was in the window and was not in any threat at the moment they decided to shoot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That indicated that the police who are required to protect the people and ensure their safety are the ones who act in brutality and end up to the misery and killing of their citizens. Besides,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sister portrays her as a responsible and self-sufficient woman who decided to move in to care for her nephew. Thus, making them hold hands with the community of Fort Worth Cop to fight for justice although it will not bring the woman back (Bloomberg QuickTake).</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6</a:t>
            </a:fld>
            <a:endParaRPr lang="en-US"/>
          </a:p>
        </p:txBody>
      </p:sp>
    </p:spTree>
    <p:extLst>
      <p:ext uri="{BB962C8B-B14F-4D97-AF65-F5344CB8AC3E}">
        <p14:creationId xmlns:p14="http://schemas.microsoft.com/office/powerpoint/2010/main" val="3408191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act of police brutality is against the human rights violations and thus making the family suffer and work hard towards fighting against the actions. Human rights organizations work towards ensuring that every individual is treated with extreme respect because no person is better than the other one. The police are trained to perform their work and therefore, should perform with due diligence and act accordingly based on the situation at hand. Consequently,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when police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go against their responsibility then they should be held accountable, for instance when they perform unjustified killings they should be handled like any other criminal (Bloomberg QuickTake). Besides the family requires investigation to be done by a person who is not in the police department to avoid barriers to justice.</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7</a:t>
            </a:fld>
            <a:endParaRPr lang="en-US"/>
          </a:p>
        </p:txBody>
      </p:sp>
    </p:spTree>
    <p:extLst>
      <p:ext uri="{BB962C8B-B14F-4D97-AF65-F5344CB8AC3E}">
        <p14:creationId xmlns:p14="http://schemas.microsoft.com/office/powerpoint/2010/main" val="21647706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Police brutality makes family members limit their movements because when they see a person being killed by law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enforcement they get scared. Therefore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when they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come into contact with the police they prefer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to go home rather than be involved with their encounters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Cooper 1192)</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Identity shift is when people realize themselves and they do not understand anything about them because they are not valued as the same anymore, since when they become adults their chances of being jailed increases. Although chances of trauma are not for every person but for the race that is a target to police brutality, they face health problems due to fear of police officers according to incidences that occur in the society.</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8</a:t>
            </a:fld>
            <a:endParaRPr lang="en-US"/>
          </a:p>
        </p:txBody>
      </p:sp>
    </p:spTree>
    <p:extLst>
      <p:ext uri="{BB962C8B-B14F-4D97-AF65-F5344CB8AC3E}">
        <p14:creationId xmlns:p14="http://schemas.microsoft.com/office/powerpoint/2010/main" val="28822710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reaction of family and community members towards the increased police brutality has resulted in them forming groups and movements to champion for their rights and seek justice. Groups such as the black lives matter have been formed by the African Americans to ensure they stand together to fight for their rights and show the world that their lives are the same as other peoples’ lives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Hutto and Rodney 110</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Through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not getting justice families have decided to use private investigators and lawyers as well as other community members volunteering to be lawyers of the victims.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Lastly</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individuals have reacted by installing cameras in their homes to counter the problem of lack of evidence. </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9</a:t>
            </a:fld>
            <a:endParaRPr lang="en-US"/>
          </a:p>
        </p:txBody>
      </p:sp>
    </p:spTree>
    <p:extLst>
      <p:ext uri="{BB962C8B-B14F-4D97-AF65-F5344CB8AC3E}">
        <p14:creationId xmlns:p14="http://schemas.microsoft.com/office/powerpoint/2010/main" val="4285562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he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public continues to learn a lot from the actions performed by the police and they do understand that the law enforcement officers are the same human beings. Although they are given authority and power to handle issues affecting the public especially those that could pose a threat, the work is done in contractual benefit,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Therefore</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taking advantage of the position. Furthermore, the public has understood that no law works to the police officers involved in excessive force and thus affecting the ethnic group which they hate by shooting and injuring them.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Also</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since the law will not act on them, they will perform an investigation in private without displaying the results to the public.</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10</a:t>
            </a:fld>
            <a:endParaRPr lang="en-US"/>
          </a:p>
        </p:txBody>
      </p:sp>
    </p:spTree>
    <p:extLst>
      <p:ext uri="{BB962C8B-B14F-4D97-AF65-F5344CB8AC3E}">
        <p14:creationId xmlns:p14="http://schemas.microsoft.com/office/powerpoint/2010/main" val="38686520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Police brutality is an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aspect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that continues to occur in the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United States and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thus affecting a lot of people.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Although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it is among the most serious issues in the states, and continued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need to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strategize on ways to reduce it many people continue to suffer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from loss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and injuries of their loved ones. The case of </a:t>
            </a:r>
            <a:r>
              <a:rPr lang="en-US" sz="1200"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Jefferson is a true reflection of what the police can do when on duty,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which include unjustified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shooting and killing of a person in their own houses. While families work towards getting justice, the police do not reveal everything in their investigations because it is their own and thus making the family ask for an investigation coming out of the police department. Furthermore, the film has provided a message to the public that they need to use movements and demonstration to get justice because of the increased fear of law enforcement created.</a:t>
            </a:r>
          </a:p>
          <a:p>
            <a:endParaRPr lang="en-US" dirty="0"/>
          </a:p>
        </p:txBody>
      </p:sp>
      <p:sp>
        <p:nvSpPr>
          <p:cNvPr id="4" name="Slide Number Placeholder 3"/>
          <p:cNvSpPr>
            <a:spLocks noGrp="1"/>
          </p:cNvSpPr>
          <p:nvPr>
            <p:ph type="sldNum" sz="quarter" idx="5"/>
          </p:nvPr>
        </p:nvSpPr>
        <p:spPr/>
        <p:txBody>
          <a:bodyPr/>
          <a:lstStyle/>
          <a:p>
            <a:fld id="{58ABB90D-771A-4192-BD62-7669FFDF6FA4}" type="slidenum">
              <a:rPr lang="en-US" smtClean="0"/>
              <a:t>11</a:t>
            </a:fld>
            <a:endParaRPr lang="en-US"/>
          </a:p>
        </p:txBody>
      </p:sp>
    </p:spTree>
    <p:extLst>
      <p:ext uri="{BB962C8B-B14F-4D97-AF65-F5344CB8AC3E}">
        <p14:creationId xmlns:p14="http://schemas.microsoft.com/office/powerpoint/2010/main" val="8854396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fld id="{58ABB90D-771A-4192-BD62-7669FFDF6FA4}" type="slidenum">
              <a:rPr lang="en-US" smtClean="0"/>
              <a:t>12</a:t>
            </a:fld>
            <a:endParaRPr lang="en-US"/>
          </a:p>
        </p:txBody>
      </p:sp>
    </p:spTree>
    <p:extLst>
      <p:ext uri="{BB962C8B-B14F-4D97-AF65-F5344CB8AC3E}">
        <p14:creationId xmlns:p14="http://schemas.microsoft.com/office/powerpoint/2010/main" val="2745769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676284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199881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27406803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99CFF8B-4986-410C-90EE-6637093E7295}"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2656004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9CFF8B-4986-410C-90EE-6637093E7295}" type="datetimeFigureOut">
              <a:rPr lang="en-US" smtClean="0"/>
              <a:t>8/7/2020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18803080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99CFF8B-4986-410C-90EE-6637093E7295}" type="datetimeFigureOut">
              <a:rPr lang="en-US" smtClean="0"/>
              <a:t>8/7/2020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38592906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9CFF8B-4986-410C-90EE-6637093E7295}" type="datetimeFigureOut">
              <a:rPr lang="en-US" smtClean="0"/>
              <a:t>8/7/2020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258786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99CFF8B-4986-410C-90EE-6637093E7295}"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3433615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99CFF8B-4986-410C-90EE-6637093E7295}" type="datetimeFigureOut">
              <a:rPr lang="en-US" smtClean="0"/>
              <a:t>8/7/2020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2421276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38408746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6468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1466235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773156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2564528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452829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99CFF8B-4986-410C-90EE-6637093E7295}" type="datetimeFigureOut">
              <a:rPr lang="en-US" smtClean="0"/>
              <a:t>8/7/2020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9EEB85-5097-411F-92A5-683AF4A6E311}" type="slidenum">
              <a:rPr lang="en-US" smtClean="0"/>
              <a:t>‹#›</a:t>
            </a:fld>
            <a:endParaRPr lang="en-US"/>
          </a:p>
        </p:txBody>
      </p:sp>
    </p:spTree>
    <p:extLst>
      <p:ext uri="{BB962C8B-B14F-4D97-AF65-F5344CB8AC3E}">
        <p14:creationId xmlns:p14="http://schemas.microsoft.com/office/powerpoint/2010/main" val="42514294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99CFF8B-4986-410C-90EE-6637093E7295}" type="datetimeFigureOut">
              <a:rPr lang="en-US" smtClean="0"/>
              <a:t>8/7/2020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049EEB85-5097-411F-92A5-683AF4A6E311}" type="slidenum">
              <a:rPr lang="en-US" smtClean="0"/>
              <a:t>‹#›</a:t>
            </a:fld>
            <a:endParaRPr lang="en-US"/>
          </a:p>
        </p:txBody>
      </p:sp>
    </p:spTree>
    <p:extLst>
      <p:ext uri="{BB962C8B-B14F-4D97-AF65-F5344CB8AC3E}">
        <p14:creationId xmlns:p14="http://schemas.microsoft.com/office/powerpoint/2010/main" val="6635969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youtu.be/U6iXU3S6ca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20412BD-79AD-4E27-84FE-3D098E3543AD}"/>
              </a:ext>
            </a:extLst>
          </p:cNvPr>
          <p:cNvSpPr>
            <a:spLocks noGrp="1"/>
          </p:cNvSpPr>
          <p:nvPr>
            <p:ph type="ctrTitle"/>
          </p:nvPr>
        </p:nvSpPr>
        <p:spPr/>
        <p:txBody>
          <a:bodyPr>
            <a:normAutofit/>
          </a:bodyPr>
          <a:lstStyle/>
          <a:p>
            <a:r>
              <a:rPr lang="en-US" sz="3200" dirty="0">
                <a:latin typeface="Times New Roman" panose="02020603050405020304" pitchFamily="18" charset="0"/>
                <a:cs typeface="Times New Roman" panose="02020603050405020304" pitchFamily="18" charset="0"/>
              </a:rPr>
              <a:t>Police Brutality</a:t>
            </a:r>
          </a:p>
        </p:txBody>
      </p:sp>
      <p:sp>
        <p:nvSpPr>
          <p:cNvPr id="3" name="Subtitle 2">
            <a:extLst>
              <a:ext uri="{FF2B5EF4-FFF2-40B4-BE49-F238E27FC236}">
                <a16:creationId xmlns:a16="http://schemas.microsoft.com/office/drawing/2014/main" xmlns="" id="{4E45E146-E07E-45AA-9214-6FF76F4E36C7}"/>
              </a:ext>
            </a:extLst>
          </p:cNvPr>
          <p:cNvSpPr>
            <a:spLocks noGrp="1"/>
          </p:cNvSpPr>
          <p:nvPr>
            <p:ph type="subTitle" idx="1"/>
          </p:nvPr>
        </p:nvSpPr>
        <p:spPr/>
        <p:txBody>
          <a:bodyPr>
            <a:noAutofit/>
          </a:bodyPr>
          <a:lstStyle/>
          <a:p>
            <a:r>
              <a:rPr lang="en-US" sz="2000" dirty="0">
                <a:latin typeface="Times New Roman" panose="02020603050405020304" pitchFamily="18" charset="0"/>
                <a:cs typeface="Times New Roman" panose="02020603050405020304" pitchFamily="18" charset="0"/>
              </a:rPr>
              <a:t>Student’s Name</a:t>
            </a:r>
          </a:p>
          <a:p>
            <a:r>
              <a:rPr lang="en-US" sz="2000" dirty="0">
                <a:latin typeface="Times New Roman" panose="02020603050405020304" pitchFamily="18" charset="0"/>
                <a:cs typeface="Times New Roman" panose="02020603050405020304" pitchFamily="18" charset="0"/>
              </a:rPr>
              <a:t>Instructor’s Name</a:t>
            </a:r>
          </a:p>
          <a:p>
            <a:r>
              <a:rPr lang="en-US" sz="2000" dirty="0">
                <a:latin typeface="Times New Roman" panose="02020603050405020304" pitchFamily="18" charset="0"/>
                <a:cs typeface="Times New Roman" panose="02020603050405020304" pitchFamily="18" charset="0"/>
              </a:rPr>
              <a:t>Course</a:t>
            </a:r>
          </a:p>
          <a:p>
            <a:r>
              <a:rPr lang="en-US" sz="20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1337206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342390-D862-47E6-B4CC-92AEDF051BC5}"/>
              </a:ext>
            </a:extLst>
          </p:cNvPr>
          <p:cNvSpPr>
            <a:spLocks noGrp="1"/>
          </p:cNvSpPr>
          <p:nvPr>
            <p:ph type="title"/>
          </p:nvPr>
        </p:nvSpPr>
        <p:spPr/>
        <p:txBody>
          <a:bodyPr>
            <a:normAutofit/>
          </a:bodyPr>
          <a:lstStyle/>
          <a:p>
            <a:pPr algn="ctr"/>
            <a:r>
              <a:rPr lang="en-US" sz="2000"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xmlns="" id="{59193B6E-3986-463B-AA02-98BE734284A0}"/>
              </a:ext>
            </a:extLst>
          </p:cNvPr>
          <p:cNvSpPr>
            <a:spLocks noGrp="1"/>
          </p:cNvSpPr>
          <p:nvPr>
            <p:ph idx="1"/>
          </p:nvPr>
        </p:nvSpPr>
        <p:spPr>
          <a:xfrm>
            <a:off x="677334" y="1270000"/>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Police use of excessive force has been increasing significantly over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years</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Police </a:t>
            </a:r>
            <a:r>
              <a:rPr lang="en-US" dirty="0">
                <a:effectLst/>
                <a:latin typeface="Times New Roman" panose="02020603050405020304" pitchFamily="18" charset="0"/>
                <a:ea typeface="Calibri" panose="020F0502020204030204" pitchFamily="34" charset="0"/>
                <a:cs typeface="Times New Roman" panose="02020603050405020304" pitchFamily="18" charset="0"/>
              </a:rPr>
              <a:t>abuse is one of the most human rights violations in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USA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Police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officers involved in illegal shootings escape punishment due to barriers in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accountability</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Families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suffer a lot while seeking for justice for fatal shooting such as the family of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Atatiana</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message passed is that police officers are above the law</a:t>
            </a:r>
          </a:p>
          <a:p>
            <a:pPr>
              <a:lnSpc>
                <a:spcPct val="150000"/>
              </a:lnSpc>
            </a:pPr>
            <a:endParaRPr lang="en-US" dirty="0"/>
          </a:p>
        </p:txBody>
      </p:sp>
    </p:spTree>
    <p:extLst>
      <p:ext uri="{BB962C8B-B14F-4D97-AF65-F5344CB8AC3E}">
        <p14:creationId xmlns:p14="http://schemas.microsoft.com/office/powerpoint/2010/main" val="687704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151B17-D25A-4B33-AC43-6A2E60204898}"/>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Types of Police Brutality</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8E61536-044A-4EF3-A88B-5235812356E6}"/>
              </a:ext>
            </a:extLst>
          </p:cNvPr>
          <p:cNvSpPr>
            <a:spLocks noGrp="1"/>
          </p:cNvSpPr>
          <p:nvPr>
            <p:ph idx="1"/>
          </p:nvPr>
        </p:nvSpPr>
        <p:spPr>
          <a:xfrm>
            <a:off x="677334" y="1498438"/>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Fatal shootings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Worden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1510</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Severe beatings</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Rough treatment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Fatal </a:t>
            </a:r>
            <a:r>
              <a:rPr lang="en-US" dirty="0">
                <a:effectLst/>
                <a:latin typeface="Times New Roman" panose="02020603050405020304" pitchFamily="18" charset="0"/>
                <a:ea typeface="Calibri" panose="020F0502020204030204" pitchFamily="34" charset="0"/>
                <a:cs typeface="Times New Roman" panose="02020603050405020304" pitchFamily="18" charset="0"/>
              </a:rPr>
              <a:t>chokings</a:t>
            </a:r>
          </a:p>
          <a:p>
            <a:pPr>
              <a:lnSpc>
                <a:spcPct val="15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283118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8021C41-4EF0-4777-8425-2BECAC1D48CB}"/>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Causes of Police Brutality</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AA8C181-E0A8-4AA2-ADAE-AE4EFCAC2266}"/>
              </a:ext>
            </a:extLst>
          </p:cNvPr>
          <p:cNvSpPr>
            <a:spLocks noGrp="1"/>
          </p:cNvSpPr>
          <p:nvPr>
            <p:ph idx="1"/>
          </p:nvPr>
        </p:nvSpPr>
        <p:spPr>
          <a:xfrm>
            <a:off x="677334" y="1624562"/>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Subculture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policing</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situation of the interaction of police officers with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public</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Racism </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Worden 151</a:t>
            </a:r>
            <a:r>
              <a:rPr lang="en-US" dirty="0">
                <a:effectLst/>
                <a:latin typeface="Times New Roman" panose="02020603050405020304" pitchFamily="18" charset="0"/>
                <a:ea typeface="Calibri" panose="020F0502020204030204" pitchFamily="34" charset="0"/>
                <a:cs typeface="Times New Roman" panose="02020603050405020304" pitchFamily="18" charset="0"/>
              </a:rPr>
              <a:t>)</a:t>
            </a:r>
          </a:p>
          <a:p>
            <a:pPr>
              <a:lnSpc>
                <a:spcPct val="150000"/>
              </a:lnSpc>
            </a:pPr>
            <a:endParaRPr lang="en-US" dirty="0"/>
          </a:p>
        </p:txBody>
      </p:sp>
    </p:spTree>
    <p:extLst>
      <p:ext uri="{BB962C8B-B14F-4D97-AF65-F5344CB8AC3E}">
        <p14:creationId xmlns:p14="http://schemas.microsoft.com/office/powerpoint/2010/main" val="9071093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62C28FD-C100-4F7F-AA27-BE13D5372959}"/>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Issues in </a:t>
            </a:r>
            <a:r>
              <a:rPr lang="en-US" sz="2000" dirty="0">
                <a:latin typeface="Times New Roman" panose="02020603050405020304" pitchFamily="18" charset="0"/>
                <a:ea typeface="Calibri" panose="020F0502020204030204" pitchFamily="34" charset="0"/>
                <a:cs typeface="Times New Roman" panose="02020603050405020304" pitchFamily="18" charset="0"/>
              </a:rPr>
              <a:t>t</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he Film</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832124E-4690-4FDE-B8D8-44B117711FAC}"/>
              </a:ext>
            </a:extLst>
          </p:cNvPr>
          <p:cNvSpPr>
            <a:spLocks noGrp="1"/>
          </p:cNvSpPr>
          <p:nvPr>
            <p:ph idx="1"/>
          </p:nvPr>
        </p:nvSpPr>
        <p:spPr>
          <a:xfrm>
            <a:off x="677334" y="1656093"/>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A white police officer killed a black woman inside her Texas home (Bloomberg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QuickTake</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was watching over her eight-year-old nephew before being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killed</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police officer was responding to the neighbors call about open front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door</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dirty="0">
                <a:effectLst/>
                <a:latin typeface="Times New Roman" panose="02020603050405020304" pitchFamily="18" charset="0"/>
                <a:ea typeface="Calibri" panose="020F0502020204030204" pitchFamily="34" charset="0"/>
                <a:cs typeface="Times New Roman" panose="02020603050405020304" pitchFamily="18" charset="0"/>
              </a:rPr>
              <a:t>was no time to perceive a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threat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When </a:t>
            </a:r>
            <a:r>
              <a:rPr lang="en-US" dirty="0">
                <a:effectLst/>
                <a:latin typeface="Times New Roman" panose="02020603050405020304" pitchFamily="18" charset="0"/>
                <a:ea typeface="Calibri" panose="020F0502020204030204" pitchFamily="34" charset="0"/>
                <a:cs typeface="Times New Roman" panose="02020603050405020304" pitchFamily="18" charset="0"/>
              </a:rPr>
              <a:t>performing a search, they saw a person and shouted to inform them to put their hands up</a:t>
            </a:r>
          </a:p>
          <a:p>
            <a:pPr>
              <a:lnSpc>
                <a:spcPct val="150000"/>
              </a:lnSpc>
            </a:pPr>
            <a:endParaRPr lang="en-US" dirty="0"/>
          </a:p>
        </p:txBody>
      </p:sp>
    </p:spTree>
    <p:extLst>
      <p:ext uri="{BB962C8B-B14F-4D97-AF65-F5344CB8AC3E}">
        <p14:creationId xmlns:p14="http://schemas.microsoft.com/office/powerpoint/2010/main" val="3675397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07CE1BD-0E3B-4D7A-A5A4-8973815A1132}"/>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Issues in </a:t>
            </a:r>
            <a:r>
              <a:rPr lang="en-US" sz="2000" dirty="0">
                <a:latin typeface="Times New Roman" panose="02020603050405020304" pitchFamily="18" charset="0"/>
                <a:ea typeface="Calibri" panose="020F0502020204030204" pitchFamily="34" charset="0"/>
                <a:cs typeface="Times New Roman" panose="02020603050405020304" pitchFamily="18" charset="0"/>
              </a:rPr>
              <a:t>t</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he Film (</a:t>
            </a:r>
            <a:r>
              <a:rPr lang="en-US" sz="2000" dirty="0" err="1" smtClean="0">
                <a:effectLst/>
                <a:latin typeface="Times New Roman" panose="02020603050405020304" pitchFamily="18" charset="0"/>
                <a:ea typeface="Calibri" panose="020F0502020204030204" pitchFamily="34" charset="0"/>
                <a:cs typeface="Times New Roman" panose="02020603050405020304" pitchFamily="18" charset="0"/>
              </a:rPr>
              <a:t>Cont</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6113DDB-6D19-4C78-A91E-A32C8EF38627}"/>
              </a:ext>
            </a:extLst>
          </p:cNvPr>
          <p:cNvSpPr>
            <a:spLocks noGrp="1"/>
          </p:cNvSpPr>
          <p:nvPr>
            <p:ph idx="1"/>
          </p:nvPr>
        </p:nvSpPr>
        <p:spPr>
          <a:xfrm>
            <a:off x="677334" y="1656093"/>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One-shot was fired through the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window</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Police </a:t>
            </a:r>
            <a:r>
              <a:rPr lang="en-US" dirty="0">
                <a:effectLst/>
                <a:latin typeface="Times New Roman" panose="02020603050405020304" pitchFamily="18" charset="0"/>
                <a:ea typeface="Calibri" panose="020F0502020204030204" pitchFamily="34" charset="0"/>
                <a:cs typeface="Times New Roman" panose="02020603050405020304" pitchFamily="18" charset="0"/>
              </a:rPr>
              <a:t>required to protect the wellbeing of people and ends up killing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them</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Tatiana </a:t>
            </a:r>
            <a:r>
              <a:rPr lang="en-US" dirty="0">
                <a:effectLst/>
                <a:latin typeface="Times New Roman" panose="02020603050405020304" pitchFamily="18" charset="0"/>
                <a:ea typeface="Calibri" panose="020F0502020204030204" pitchFamily="34" charset="0"/>
                <a:cs typeface="Times New Roman" panose="02020603050405020304" pitchFamily="18" charset="0"/>
              </a:rPr>
              <a:t>Jefferson was responsible and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self-sufficient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Members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 the family and community of Fort Worth</a:t>
            </a:r>
            <a:r>
              <a:rPr lang="en-US" b="1" dirty="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effectLst/>
                <a:latin typeface="Times New Roman" panose="02020603050405020304" pitchFamily="18" charset="0"/>
                <a:ea typeface="Calibri" panose="020F0502020204030204" pitchFamily="34" charset="0"/>
                <a:cs typeface="Times New Roman" panose="02020603050405020304" pitchFamily="18" charset="0"/>
              </a:rPr>
              <a:t>cop needs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justice</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Carr</a:t>
            </a:r>
            <a:r>
              <a:rPr lang="en-US" dirty="0">
                <a:latin typeface="Times New Roman" panose="02020603050405020304" pitchFamily="18" charset="0"/>
                <a:ea typeface="Calibri" panose="020F0502020204030204" pitchFamily="34" charset="0"/>
                <a:cs typeface="Times New Roman" panose="02020603050405020304" pitchFamily="18" charset="0"/>
              </a:rPr>
              <a:t>, Jefferson sister</a:t>
            </a:r>
            <a:r>
              <a:rPr lang="en-US" dirty="0">
                <a:effectLst/>
                <a:latin typeface="Times New Roman" panose="02020603050405020304" pitchFamily="18" charset="0"/>
                <a:ea typeface="Calibri" panose="020F0502020204030204" pitchFamily="34" charset="0"/>
                <a:cs typeface="Times New Roman" panose="02020603050405020304" pitchFamily="18" charset="0"/>
              </a:rPr>
              <a:t> argued that justice will not bring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dirty="0">
                <a:effectLst/>
                <a:latin typeface="Times New Roman" panose="02020603050405020304" pitchFamily="18" charset="0"/>
                <a:ea typeface="Calibri" panose="020F0502020204030204" pitchFamily="34" charset="0"/>
                <a:cs typeface="Times New Roman" panose="02020603050405020304" pitchFamily="18" charset="0"/>
              </a:rPr>
              <a:t> back (Bloomberg QuickTake)</a:t>
            </a:r>
          </a:p>
          <a:p>
            <a:pPr>
              <a:lnSpc>
                <a:spcPct val="150000"/>
              </a:lnSpc>
            </a:pPr>
            <a:endParaRPr lang="en-US" dirty="0"/>
          </a:p>
        </p:txBody>
      </p:sp>
    </p:spTree>
    <p:extLst>
      <p:ext uri="{BB962C8B-B14F-4D97-AF65-F5344CB8AC3E}">
        <p14:creationId xmlns:p14="http://schemas.microsoft.com/office/powerpoint/2010/main" val="4046264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6A47A32-7B0A-48C3-A2C5-82BA26700909}"/>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 Issues </a:t>
            </a:r>
            <a:r>
              <a:rPr lang="en-US" sz="2000" dirty="0">
                <a:latin typeface="Times New Roman" panose="02020603050405020304" pitchFamily="18" charset="0"/>
                <a:ea typeface="Calibri" panose="020F0502020204030204" pitchFamily="34" charset="0"/>
                <a:cs typeface="Times New Roman" panose="02020603050405020304" pitchFamily="18" charset="0"/>
              </a:rPr>
              <a:t>i</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n the Film (</a:t>
            </a:r>
            <a:r>
              <a:rPr lang="en-US" sz="2000" dirty="0" err="1" smtClean="0">
                <a:effectLst/>
                <a:latin typeface="Times New Roman" panose="02020603050405020304" pitchFamily="18" charset="0"/>
                <a:ea typeface="Calibri" panose="020F0502020204030204" pitchFamily="34" charset="0"/>
                <a:cs typeface="Times New Roman" panose="02020603050405020304" pitchFamily="18" charset="0"/>
              </a:rPr>
              <a:t>Cont</a:t>
            </a: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A0AAB9E0-EFA6-4BE0-890B-C19F7437C9E2}"/>
              </a:ext>
            </a:extLst>
          </p:cNvPr>
          <p:cNvSpPr>
            <a:spLocks noGrp="1"/>
          </p:cNvSpPr>
          <p:nvPr>
            <p:ph idx="1"/>
          </p:nvPr>
        </p:nvSpPr>
        <p:spPr>
          <a:xfrm>
            <a:off x="677334" y="1671858"/>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Ri</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ghts </a:t>
            </a:r>
            <a:r>
              <a:rPr lang="en-US" dirty="0">
                <a:effectLst/>
                <a:latin typeface="Times New Roman" panose="02020603050405020304" pitchFamily="18" charset="0"/>
                <a:ea typeface="Calibri" panose="020F0502020204030204" pitchFamily="34" charset="0"/>
                <a:cs typeface="Times New Roman" panose="02020603050405020304" pitchFamily="18" charset="0"/>
              </a:rPr>
              <a:t>violations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family</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Police </a:t>
            </a:r>
            <a:r>
              <a:rPr lang="en-US" dirty="0">
                <a:effectLst/>
                <a:latin typeface="Times New Roman" panose="02020603050405020304" pitchFamily="18" charset="0"/>
                <a:ea typeface="Calibri" panose="020F0502020204030204" pitchFamily="34" charset="0"/>
                <a:cs typeface="Times New Roman" panose="02020603050405020304" pitchFamily="18" charset="0"/>
              </a:rPr>
              <a:t>requested to perform their actions based on the situation at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hand</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Police </a:t>
            </a:r>
            <a:r>
              <a:rPr lang="en-US" dirty="0">
                <a:effectLst/>
                <a:latin typeface="Times New Roman" panose="02020603050405020304" pitchFamily="18" charset="0"/>
                <a:ea typeface="Calibri" panose="020F0502020204030204" pitchFamily="34" charset="0"/>
                <a:cs typeface="Times New Roman" panose="02020603050405020304" pitchFamily="18" charset="0"/>
              </a:rPr>
              <a:t>trained on how to perform their work </a:t>
            </a:r>
            <a:endParaRPr lang="en-US"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 </a:t>
            </a:r>
            <a:r>
              <a:rPr lang="en-US" dirty="0">
                <a:effectLst/>
                <a:latin typeface="Times New Roman" panose="02020603050405020304" pitchFamily="18" charset="0"/>
                <a:ea typeface="Calibri" panose="020F0502020204030204" pitchFamily="34" charset="0"/>
                <a:cs typeface="Times New Roman" panose="02020603050405020304" pitchFamily="18" charset="0"/>
              </a:rPr>
              <a:t>police officer responsible for killing should be held just like any other criminal (Bloomberg </a:t>
            </a:r>
            <a:r>
              <a:rPr lang="en-US" dirty="0" err="1" smtClean="0">
                <a:effectLst/>
                <a:latin typeface="Times New Roman" panose="02020603050405020304" pitchFamily="18" charset="0"/>
                <a:ea typeface="Calibri" panose="020F0502020204030204" pitchFamily="34" charset="0"/>
                <a:cs typeface="Times New Roman" panose="02020603050405020304" pitchFamily="18" charset="0"/>
              </a:rPr>
              <a:t>QuickTake</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dirty="0" smtClean="0">
                <a:latin typeface="Times New Roman" panose="02020603050405020304" pitchFamily="18" charset="0"/>
                <a:ea typeface="Calibri" panose="020F0502020204030204" pitchFamily="34" charset="0"/>
                <a:cs typeface="Times New Roman" panose="02020603050405020304" pitchFamily="18" charset="0"/>
              </a:rPr>
              <a:t>D</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emands </a:t>
            </a:r>
            <a:r>
              <a:rPr lang="en-US" dirty="0">
                <a:effectLst/>
                <a:latin typeface="Times New Roman" panose="02020603050405020304" pitchFamily="18" charset="0"/>
                <a:ea typeface="Calibri" panose="020F0502020204030204" pitchFamily="34" charset="0"/>
                <a:cs typeface="Times New Roman" panose="02020603050405020304" pitchFamily="18" charset="0"/>
              </a:rPr>
              <a:t>investigation to be done with the person, not in the police department</a:t>
            </a:r>
          </a:p>
          <a:p>
            <a:pPr>
              <a:lnSpc>
                <a:spcPct val="150000"/>
              </a:lnSpc>
            </a:pPr>
            <a:endParaRPr lang="en-US" dirty="0"/>
          </a:p>
        </p:txBody>
      </p:sp>
    </p:spTree>
    <p:extLst>
      <p:ext uri="{BB962C8B-B14F-4D97-AF65-F5344CB8AC3E}">
        <p14:creationId xmlns:p14="http://schemas.microsoft.com/office/powerpoint/2010/main" val="3202073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41B406-604D-4F7D-91E3-9E31A1A09CE9}"/>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Effects of Police Brutality to Families</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71E729D-F0D2-425E-9A82-DFD06914537F}"/>
              </a:ext>
            </a:extLst>
          </p:cNvPr>
          <p:cNvSpPr>
            <a:spLocks noGrp="1"/>
          </p:cNvSpPr>
          <p:nvPr>
            <p:ph idx="1"/>
          </p:nvPr>
        </p:nvSpPr>
        <p:spPr>
          <a:xfrm>
            <a:off x="677334" y="1813748"/>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Limits physical movement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Cooper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1192</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Identity shift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Trauma</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50000"/>
              </a:lnSpc>
            </a:pPr>
            <a:endParaRPr lang="en-US" dirty="0"/>
          </a:p>
        </p:txBody>
      </p:sp>
    </p:spTree>
    <p:extLst>
      <p:ext uri="{BB962C8B-B14F-4D97-AF65-F5344CB8AC3E}">
        <p14:creationId xmlns:p14="http://schemas.microsoft.com/office/powerpoint/2010/main" val="1819031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2A2AE9-CE3D-4489-B903-B3C067BC3F0B}"/>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t>Community and Family Reaction</a:t>
            </a:r>
            <a:br>
              <a:rPr lang="en-US" sz="2000" dirty="0" smtClean="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14D4F1A-CAF7-4104-916A-BC70ED205AD2}"/>
              </a:ext>
            </a:extLst>
          </p:cNvPr>
          <p:cNvSpPr>
            <a:spLocks noGrp="1"/>
          </p:cNvSpPr>
          <p:nvPr>
            <p:ph idx="1"/>
          </p:nvPr>
        </p:nvSpPr>
        <p:spPr>
          <a:xfrm>
            <a:off x="677334" y="1797982"/>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community have joined hands and formed groups that will champion for justice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Hutto and Rodney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110</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Families </a:t>
            </a:r>
            <a:r>
              <a:rPr lang="en-US" dirty="0">
                <a:effectLst/>
                <a:latin typeface="Times New Roman" panose="02020603050405020304" pitchFamily="18" charset="0"/>
                <a:ea typeface="Calibri" panose="020F0502020204030204" pitchFamily="34" charset="0"/>
                <a:cs typeface="Times New Roman" panose="02020603050405020304" pitchFamily="18" charset="0"/>
              </a:rPr>
              <a:t>are suffering seeking for justice and thus try to find private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investigators</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Implement </a:t>
            </a:r>
            <a:r>
              <a:rPr lang="en-US" dirty="0">
                <a:effectLst/>
                <a:latin typeface="Times New Roman" panose="02020603050405020304" pitchFamily="18" charset="0"/>
                <a:ea typeface="Calibri" panose="020F0502020204030204" pitchFamily="34" charset="0"/>
                <a:cs typeface="Times New Roman" panose="02020603050405020304" pitchFamily="18" charset="0"/>
              </a:rPr>
              <a:t>cameras to their houses to ensure police do not use forcefully actions due to fear</a:t>
            </a:r>
          </a:p>
          <a:p>
            <a:pPr>
              <a:lnSpc>
                <a:spcPct val="150000"/>
              </a:lnSpc>
            </a:pPr>
            <a:endParaRPr lang="en-US" dirty="0"/>
          </a:p>
        </p:txBody>
      </p:sp>
    </p:spTree>
    <p:extLst>
      <p:ext uri="{BB962C8B-B14F-4D97-AF65-F5344CB8AC3E}">
        <p14:creationId xmlns:p14="http://schemas.microsoft.com/office/powerpoint/2010/main" val="10688009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3507E85-87BF-4A9A-8CA2-5AF2A41A738D}"/>
              </a:ext>
            </a:extLst>
          </p:cNvPr>
          <p:cNvSpPr>
            <a:spLocks noGrp="1"/>
          </p:cNvSpPr>
          <p:nvPr>
            <p:ph type="title"/>
          </p:nvPr>
        </p:nvSpPr>
        <p:spPr/>
        <p:txBody>
          <a:bodyPr>
            <a:normAutofit/>
          </a:bodyPr>
          <a:lstStyle/>
          <a:p>
            <a:pPr algn="ctr"/>
            <a:r>
              <a:rPr lang="en-US" sz="2000" dirty="0" smtClean="0">
                <a:effectLst/>
                <a:latin typeface="Times New Roman" panose="02020603050405020304" pitchFamily="18" charset="0"/>
                <a:ea typeface="Calibri" panose="020F0502020204030204" pitchFamily="34" charset="0"/>
              </a:rPr>
              <a:t>Message Sends by </a:t>
            </a:r>
            <a:r>
              <a:rPr lang="en-US" sz="2000" dirty="0">
                <a:latin typeface="Times New Roman" panose="02020603050405020304" pitchFamily="18" charset="0"/>
                <a:ea typeface="Calibri" panose="020F0502020204030204" pitchFamily="34" charset="0"/>
              </a:rPr>
              <a:t>t</a:t>
            </a:r>
            <a:r>
              <a:rPr lang="en-US" sz="2000" dirty="0" smtClean="0">
                <a:effectLst/>
                <a:latin typeface="Times New Roman" panose="02020603050405020304" pitchFamily="18" charset="0"/>
                <a:ea typeface="Calibri" panose="020F0502020204030204" pitchFamily="34" charset="0"/>
              </a:rPr>
              <a:t>he Film</a:t>
            </a:r>
            <a:endParaRPr lang="en-US" sz="2000" dirty="0"/>
          </a:p>
        </p:txBody>
      </p:sp>
      <p:sp>
        <p:nvSpPr>
          <p:cNvPr id="3" name="Content Placeholder 2">
            <a:extLst>
              <a:ext uri="{FF2B5EF4-FFF2-40B4-BE49-F238E27FC236}">
                <a16:creationId xmlns:a16="http://schemas.microsoft.com/office/drawing/2014/main" xmlns="" id="{6E5524B5-75A7-49A5-8F24-12B4F34BDFC7}"/>
              </a:ext>
            </a:extLst>
          </p:cNvPr>
          <p:cNvSpPr>
            <a:spLocks noGrp="1"/>
          </p:cNvSpPr>
          <p:nvPr>
            <p:ph idx="1"/>
          </p:nvPr>
        </p:nvSpPr>
        <p:spPr>
          <a:xfrm>
            <a:off x="677334" y="1734920"/>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The police have a higher authority of making decisions of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killing</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There </a:t>
            </a:r>
            <a:r>
              <a:rPr lang="en-US" dirty="0">
                <a:effectLst/>
                <a:latin typeface="Times New Roman" panose="02020603050405020304" pitchFamily="18" charset="0"/>
                <a:ea typeface="Calibri" panose="020F0502020204030204" pitchFamily="34" charset="0"/>
                <a:cs typeface="Times New Roman" panose="02020603050405020304" pitchFamily="18" charset="0"/>
              </a:rPr>
              <a:t>is no law to control how police work should be operated </a:t>
            </a:r>
            <a:endParaRPr lang="en-US"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Some </a:t>
            </a:r>
            <a:r>
              <a:rPr lang="en-US" dirty="0">
                <a:effectLst/>
                <a:latin typeface="Times New Roman" panose="02020603050405020304" pitchFamily="18" charset="0"/>
                <a:ea typeface="Calibri" panose="020F0502020204030204" pitchFamily="34" charset="0"/>
                <a:cs typeface="Times New Roman" panose="02020603050405020304" pitchFamily="18" charset="0"/>
              </a:rPr>
              <a:t>ethnic is more important than the other that is why they die without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reason</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Investigation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of police officers is not done in public</a:t>
            </a:r>
          </a:p>
          <a:p>
            <a:pPr>
              <a:lnSpc>
                <a:spcPct val="150000"/>
              </a:lnSpc>
            </a:pPr>
            <a:endParaRPr lang="en-US" dirty="0"/>
          </a:p>
        </p:txBody>
      </p:sp>
    </p:spTree>
    <p:extLst>
      <p:ext uri="{BB962C8B-B14F-4D97-AF65-F5344CB8AC3E}">
        <p14:creationId xmlns:p14="http://schemas.microsoft.com/office/powerpoint/2010/main" val="3100694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DCA2B29-321F-4DE9-BCD6-DC7360D48A86}"/>
              </a:ext>
            </a:extLst>
          </p:cNvPr>
          <p:cNvSpPr>
            <a:spLocks noGrp="1"/>
          </p:cNvSpPr>
          <p:nvPr>
            <p:ph type="title"/>
          </p:nvPr>
        </p:nvSpPr>
        <p:spPr/>
        <p:txBody>
          <a:bodyPr>
            <a:normAutofit/>
          </a:bodyPr>
          <a:lstStyle/>
          <a:p>
            <a:pPr algn="ct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20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4D649AA-DED1-48D4-A829-30FE41FDAFAF}"/>
              </a:ext>
            </a:extLst>
          </p:cNvPr>
          <p:cNvSpPr>
            <a:spLocks noGrp="1"/>
          </p:cNvSpPr>
          <p:nvPr>
            <p:ph idx="1"/>
          </p:nvPr>
        </p:nvSpPr>
        <p:spPr>
          <a:xfrm>
            <a:off x="677334" y="1608796"/>
            <a:ext cx="8596668" cy="3880773"/>
          </a:xfrm>
        </p:spPr>
        <p:txBody>
          <a:bodyPr>
            <a:normAutofit/>
          </a:bodyPr>
          <a:lstStyle/>
          <a:p>
            <a:pPr marR="0">
              <a:lnSpc>
                <a:spcPct val="150000"/>
              </a:lnSpc>
              <a:spcBef>
                <a:spcPts val="0"/>
              </a:spcBef>
              <a:spcAft>
                <a:spcPts val="800"/>
              </a:spcAft>
              <a:buFont typeface="Wingdings" panose="05000000000000000000" pitchFamily="2" charset="2"/>
              <a:buChar char="Ø"/>
            </a:pPr>
            <a:r>
              <a:rPr lang="en-US" dirty="0">
                <a:effectLst/>
                <a:latin typeface="Times New Roman" panose="02020603050405020304" pitchFamily="18" charset="0"/>
                <a:ea typeface="Calibri" panose="020F0502020204030204" pitchFamily="34" charset="0"/>
                <a:cs typeface="Times New Roman" panose="02020603050405020304" pitchFamily="18" charset="0"/>
              </a:rPr>
              <a:t>Police brutality is an increased family issue in the United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States</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Despite continuous </a:t>
            </a:r>
            <a:r>
              <a:rPr lang="en-US" dirty="0">
                <a:effectLst/>
                <a:latin typeface="Times New Roman" panose="02020603050405020304" pitchFamily="18" charset="0"/>
                <a:ea typeface="Calibri" panose="020F0502020204030204" pitchFamily="34" charset="0"/>
                <a:cs typeface="Times New Roman" panose="02020603050405020304" pitchFamily="18" charset="0"/>
              </a:rPr>
              <a:t>fight, the rate has continued to increase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significantly</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Jefferson </a:t>
            </a:r>
            <a:r>
              <a:rPr lang="en-US" dirty="0">
                <a:effectLst/>
                <a:latin typeface="Times New Roman" panose="02020603050405020304" pitchFamily="18" charset="0"/>
                <a:ea typeface="Calibri" panose="020F0502020204030204" pitchFamily="34" charset="0"/>
                <a:cs typeface="Times New Roman" panose="02020603050405020304" pitchFamily="18" charset="0"/>
              </a:rPr>
              <a:t>was murdered by police in their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house</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Family </a:t>
            </a:r>
            <a:r>
              <a:rPr lang="en-US" dirty="0">
                <a:effectLst/>
                <a:latin typeface="Times New Roman" panose="02020603050405020304" pitchFamily="18" charset="0"/>
                <a:ea typeface="Calibri" panose="020F0502020204030204" pitchFamily="34" charset="0"/>
                <a:cs typeface="Times New Roman" panose="02020603050405020304" pitchFamily="18" charset="0"/>
              </a:rPr>
              <a:t>working to seek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justice</a:t>
            </a:r>
          </a:p>
          <a:p>
            <a:pPr marR="0">
              <a:lnSpc>
                <a:spcPct val="150000"/>
              </a:lnSpc>
              <a:spcBef>
                <a:spcPts val="0"/>
              </a:spcBef>
              <a:spcAft>
                <a:spcPts val="800"/>
              </a:spcAft>
              <a:buFont typeface="Wingdings" panose="05000000000000000000" pitchFamily="2" charset="2"/>
              <a:buChar char="Ø"/>
            </a:pP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People </a:t>
            </a:r>
            <a:r>
              <a:rPr lang="en-US" dirty="0">
                <a:effectLst/>
                <a:latin typeface="Times New Roman" panose="02020603050405020304" pitchFamily="18" charset="0"/>
                <a:ea typeface="Calibri" panose="020F0502020204030204" pitchFamily="34" charset="0"/>
                <a:cs typeface="Times New Roman" panose="02020603050405020304" pitchFamily="18" charset="0"/>
              </a:rPr>
              <a:t>learn that police brutality cannot be fought by their </a:t>
            </a:r>
            <a:r>
              <a:rPr lang="en-US" dirty="0" smtClean="0">
                <a:latin typeface="Times New Roman" panose="02020603050405020304" pitchFamily="18" charset="0"/>
                <a:ea typeface="Calibri" panose="020F0502020204030204" pitchFamily="34" charset="0"/>
                <a:cs typeface="Times New Roman" panose="02020603050405020304" pitchFamily="18" charset="0"/>
              </a:rPr>
              <a:t>own</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dirty="0">
                <a:effectLst/>
                <a:latin typeface="Times New Roman" panose="02020603050405020304" pitchFamily="18" charset="0"/>
                <a:ea typeface="Calibri" panose="020F0502020204030204" pitchFamily="34" charset="0"/>
                <a:cs typeface="Times New Roman" panose="02020603050405020304" pitchFamily="18" charset="0"/>
              </a:rPr>
              <a:t>but through movements</a:t>
            </a:r>
          </a:p>
          <a:p>
            <a:pPr>
              <a:lnSpc>
                <a:spcPct val="150000"/>
              </a:lnSpc>
            </a:pPr>
            <a:endParaRPr lang="en-US" dirty="0"/>
          </a:p>
        </p:txBody>
      </p:sp>
    </p:spTree>
    <p:extLst>
      <p:ext uri="{BB962C8B-B14F-4D97-AF65-F5344CB8AC3E}">
        <p14:creationId xmlns:p14="http://schemas.microsoft.com/office/powerpoint/2010/main" val="2110241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9E28F9-CFDD-4184-81BA-0E821B352038}"/>
              </a:ext>
            </a:extLst>
          </p:cNvPr>
          <p:cNvSpPr>
            <a:spLocks noGrp="1"/>
          </p:cNvSpPr>
          <p:nvPr>
            <p:ph type="title"/>
          </p:nvPr>
        </p:nvSpPr>
        <p:spPr>
          <a:xfrm>
            <a:off x="677334" y="609600"/>
            <a:ext cx="8596668" cy="919655"/>
          </a:xfrm>
        </p:spPr>
        <p:txBody>
          <a:bodyPr>
            <a:normAutofit/>
          </a:bodyPr>
          <a:lstStyle/>
          <a:p>
            <a:pPr algn="ctr"/>
            <a:r>
              <a:rPr lang="en-US" sz="2000" dirty="0" smtClean="0">
                <a:latin typeface="Times New Roman" panose="02020603050405020304" pitchFamily="18" charset="0"/>
                <a:cs typeface="Times New Roman" panose="02020603050405020304" pitchFamily="18" charset="0"/>
              </a:rPr>
              <a:t>Works Cited</a:t>
            </a:r>
            <a:endParaRPr lang="en-US" sz="20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2CA82E7D-E12D-4210-A6EB-E4D14B2414D9}"/>
              </a:ext>
            </a:extLst>
          </p:cNvPr>
          <p:cNvSpPr>
            <a:spLocks noGrp="1"/>
          </p:cNvSpPr>
          <p:nvPr>
            <p:ph idx="1"/>
          </p:nvPr>
        </p:nvSpPr>
        <p:spPr>
          <a:xfrm>
            <a:off x="677334" y="1529255"/>
            <a:ext cx="8596668" cy="3880773"/>
          </a:xfrm>
        </p:spPr>
        <p:txBody>
          <a:bodyPr>
            <a:normAutofit/>
          </a:bodyPr>
          <a:lstStyle/>
          <a:p>
            <a:pPr marL="0" marR="0" indent="0">
              <a:lnSpc>
                <a:spcPct val="107000"/>
              </a:lnSpc>
              <a:spcBef>
                <a:spcPts val="0"/>
              </a:spcBef>
              <a:spcAft>
                <a:spcPts val="800"/>
              </a:spcAft>
              <a:buNone/>
            </a:pPr>
            <a:r>
              <a:rPr lang="en-US" dirty="0">
                <a:effectLst/>
                <a:latin typeface="Times New Roman" panose="02020603050405020304" pitchFamily="18" charset="0"/>
                <a:ea typeface="Calibri" panose="020F0502020204030204" pitchFamily="34" charset="0"/>
                <a:cs typeface="Times New Roman" panose="02020603050405020304" pitchFamily="18" charset="0"/>
              </a:rPr>
              <a:t>Bloomberg QuickTake. Family of </a:t>
            </a:r>
            <a:r>
              <a:rPr lang="en-US" dirty="0" err="1">
                <a:effectLst/>
                <a:latin typeface="Times New Roman" panose="02020603050405020304" pitchFamily="18" charset="0"/>
                <a:ea typeface="Calibri" panose="020F0502020204030204" pitchFamily="34" charset="0"/>
                <a:cs typeface="Times New Roman" panose="02020603050405020304" pitchFamily="18" charset="0"/>
              </a:rPr>
              <a:t>Atatiana</a:t>
            </a:r>
            <a:r>
              <a:rPr lang="en-US" dirty="0">
                <a:effectLst/>
                <a:latin typeface="Times New Roman" panose="02020603050405020304" pitchFamily="18" charset="0"/>
                <a:ea typeface="Calibri" panose="020F0502020204030204" pitchFamily="34" charset="0"/>
                <a:cs typeface="Times New Roman" panose="02020603050405020304" pitchFamily="18" charset="0"/>
              </a:rPr>
              <a:t> Jefferson Demands Justice for Fatal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	Shooting 	by </a:t>
            </a:r>
            <a:r>
              <a:rPr lang="en-US" dirty="0">
                <a:effectLst/>
                <a:latin typeface="Times New Roman" panose="02020603050405020304" pitchFamily="18" charset="0"/>
                <a:ea typeface="Calibri" panose="020F0502020204030204" pitchFamily="34" charset="0"/>
                <a:cs typeface="Times New Roman" panose="02020603050405020304" pitchFamily="18" charset="0"/>
              </a:rPr>
              <a:t>Fort Worth Cop (2019). </a:t>
            </a:r>
            <a:r>
              <a:rPr lang="en-US" u="sng" dirty="0" smtClean="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en-US" u="sng" dirty="0">
                <a:solidFill>
                  <a:srgbClr val="0563C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://youtu.be/U6iXU3S6cal</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Cooper, Hannah LF. "War on drugs policing and police brutality."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Substance use </a:t>
            </a:r>
            <a:r>
              <a:rPr lang="en-US" i="1" dirty="0" smtClean="0">
                <a:effectLst/>
                <a:latin typeface="Times New Roman" panose="02020603050405020304" pitchFamily="18" charset="0"/>
                <a:ea typeface="Calibri" panose="020F0502020204030204" pitchFamily="34" charset="0"/>
                <a:cs typeface="Times New Roman" panose="02020603050405020304" pitchFamily="18" charset="0"/>
              </a:rPr>
              <a:t>&amp; 	misuse</a:t>
            </a:r>
            <a:r>
              <a:rPr lang="en-US" dirty="0">
                <a:effectLst/>
                <a:latin typeface="Times New Roman" panose="02020603050405020304" pitchFamily="18" charset="0"/>
                <a:ea typeface="Calibri" panose="020F0502020204030204" pitchFamily="34" charset="0"/>
                <a:cs typeface="Times New Roman" panose="02020603050405020304" pitchFamily="18" charset="0"/>
              </a:rPr>
              <a:t> 50.8-9 (2015): 1188-1194.</a:t>
            </a:r>
          </a:p>
          <a:p>
            <a:pPr marL="0" marR="0" indent="0">
              <a:lnSpc>
                <a:spcPct val="107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Hutto, Jonathan W., and Rodney D. Green. "Social movements against racist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police 	brutality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and Department of Justice Intervention in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Prince </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George’s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County</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dirty="0" smtClean="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Maryland</a:t>
            </a: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Journal of Urban Health</a:t>
            </a:r>
            <a:r>
              <a:rPr lang="en-US" dirty="0">
                <a:effectLst/>
                <a:latin typeface="Times New Roman" panose="02020603050405020304" pitchFamily="18" charset="0"/>
                <a:ea typeface="Calibri" panose="020F0502020204030204" pitchFamily="34" charset="0"/>
                <a:cs typeface="Times New Roman" panose="02020603050405020304" pitchFamily="18" charset="0"/>
              </a:rPr>
              <a:t> 93.1 (2016): 89-121.</a:t>
            </a:r>
          </a:p>
          <a:p>
            <a:pPr marL="0" marR="0" indent="0">
              <a:lnSpc>
                <a:spcPct val="107000"/>
              </a:lnSpc>
              <a:spcBef>
                <a:spcPts val="0"/>
              </a:spcBef>
              <a:spcAft>
                <a:spcPts val="800"/>
              </a:spcAft>
              <a:buNone/>
            </a:pPr>
            <a:r>
              <a:rPr lang="en-US"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Worden, Robert E.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The causes of police brutality: Theory and evidence on police </a:t>
            </a:r>
            <a:r>
              <a:rPr lang="en-US" i="1" dirty="0" smtClean="0">
                <a:effectLst/>
                <a:latin typeface="Times New Roman" panose="02020603050405020304" pitchFamily="18" charset="0"/>
                <a:ea typeface="Calibri" panose="020F0502020204030204" pitchFamily="34" charset="0"/>
                <a:cs typeface="Times New Roman" panose="02020603050405020304" pitchFamily="18" charset="0"/>
              </a:rPr>
              <a:t>use </a:t>
            </a:r>
            <a:r>
              <a:rPr lang="en-US" i="1" dirty="0">
                <a:effectLst/>
                <a:latin typeface="Times New Roman" panose="02020603050405020304" pitchFamily="18" charset="0"/>
                <a:ea typeface="Calibri" panose="020F0502020204030204" pitchFamily="34" charset="0"/>
                <a:cs typeface="Times New Roman" panose="02020603050405020304" pitchFamily="18" charset="0"/>
              </a:rPr>
              <a:t>of </a:t>
            </a:r>
            <a:r>
              <a:rPr lang="en-US" i="1" dirty="0" smtClean="0">
                <a:effectLst/>
                <a:latin typeface="Times New Roman" panose="02020603050405020304" pitchFamily="18" charset="0"/>
                <a:ea typeface="Calibri" panose="020F0502020204030204" pitchFamily="34" charset="0"/>
                <a:cs typeface="Times New Roman" panose="02020603050405020304" pitchFamily="18" charset="0"/>
              </a:rPr>
              <a:t>	force</a:t>
            </a:r>
            <a:r>
              <a:rPr lang="en-US" dirty="0">
                <a:effectLst/>
                <a:latin typeface="Times New Roman" panose="02020603050405020304" pitchFamily="18" charset="0"/>
                <a:ea typeface="Calibri" panose="020F0502020204030204" pitchFamily="34" charset="0"/>
                <a:cs typeface="Times New Roman" panose="02020603050405020304" pitchFamily="18" charset="0"/>
              </a:rPr>
              <a:t>. Vol. 2. Routledge, New York, NY, ed, </a:t>
            </a:r>
            <a:r>
              <a:rPr lang="en-US" dirty="0" smtClean="0">
                <a:effectLst/>
                <a:latin typeface="Times New Roman" panose="02020603050405020304" pitchFamily="18" charset="0"/>
                <a:ea typeface="Calibri" panose="020F0502020204030204" pitchFamily="34" charset="0"/>
                <a:cs typeface="Times New Roman" panose="02020603050405020304" pitchFamily="18" charset="0"/>
              </a:rPr>
              <a:t>2015</a:t>
            </a:r>
            <a:r>
              <a:rPr lang="en-US" dirty="0">
                <a:effectLst/>
                <a:latin typeface="Times New Roman" panose="02020603050405020304" pitchFamily="18" charset="0"/>
                <a:ea typeface="Calibri" panose="020F0502020204030204" pitchFamily="34" charset="0"/>
                <a:cs typeface="Times New Roman" panose="02020603050405020304" pitchFamily="18" charset="0"/>
              </a:rPr>
              <a:t>: 149-204</a:t>
            </a:r>
          </a:p>
          <a:p>
            <a:endParaRPr lang="en-US" dirty="0"/>
          </a:p>
        </p:txBody>
      </p:sp>
    </p:spTree>
    <p:extLst>
      <p:ext uri="{BB962C8B-B14F-4D97-AF65-F5344CB8AC3E}">
        <p14:creationId xmlns:p14="http://schemas.microsoft.com/office/powerpoint/2010/main" val="201747294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53</TotalTime>
  <Words>1808</Words>
  <Application>Microsoft Office PowerPoint</Application>
  <PresentationFormat>Widescreen</PresentationFormat>
  <Paragraphs>86</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Times New Roman</vt:lpstr>
      <vt:lpstr>Trebuchet MS</vt:lpstr>
      <vt:lpstr>Wingdings</vt:lpstr>
      <vt:lpstr>Wingdings 3</vt:lpstr>
      <vt:lpstr>Facet</vt:lpstr>
      <vt:lpstr>Police Brutality</vt:lpstr>
      <vt:lpstr>Introduction</vt:lpstr>
      <vt:lpstr>Types of Police Brutality </vt:lpstr>
      <vt:lpstr>Causes of Police Brutality </vt:lpstr>
      <vt:lpstr>Issues in the Film </vt:lpstr>
      <vt:lpstr>Issues in the Film (Cont…) </vt:lpstr>
      <vt:lpstr> Issues in the Film (Cont…) </vt:lpstr>
      <vt:lpstr>Effects of Police Brutality to Families </vt:lpstr>
      <vt:lpstr>Community and Family Reaction </vt:lpstr>
      <vt:lpstr>Message Sends by the Film</vt:lpstr>
      <vt:lpstr>Conclusion </vt:lpstr>
      <vt:lpstr>Works Cited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Police Brutality</dc:title>
  <dc:creator>Robert Mwaura</dc:creator>
  <cp:lastModifiedBy>LAPTOP</cp:lastModifiedBy>
  <cp:revision>8</cp:revision>
  <dcterms:created xsi:type="dcterms:W3CDTF">2020-08-07T12:24:36Z</dcterms:created>
  <dcterms:modified xsi:type="dcterms:W3CDTF">2020-08-07T16:02:31Z</dcterms:modified>
</cp:coreProperties>
</file>